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6.emf"/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6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6.emf"/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61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360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796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1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741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69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31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7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63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33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993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CC077-9827-4680-9F24-395D5776F735}" type="datetimeFigureOut">
              <a:rPr lang="ru-RU" smtClean="0"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723DC-C3B2-4EA8-B9F8-988097BE3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01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hyperlink" Target="http://www.triz.org.ua/" TargetMode="External"/><Relationship Id="rId5" Type="http://schemas.openxmlformats.org/officeDocument/2006/relationships/hyperlink" Target="mailto:vladimir@korolev.kiev.ua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7330" y="292019"/>
            <a:ext cx="9277350" cy="200406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ТРИЗ как научной теории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 ежегодной научно-практической конференции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Три поколения ТРИЗ»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Развитие ТРИЗ: идеология, направления, находки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Памяти Генриха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Сауловича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Альтшуллера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Санкт-Петербург, 17-18 октября 2015 г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 descr="C:\Королев\ТРИЗ\Энциклопедия\Альтшуллер\ГСА 1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4" b="4434"/>
          <a:stretch>
            <a:fillRect/>
          </a:stretch>
        </p:blipFill>
        <p:spPr bwMode="auto">
          <a:xfrm rot="10800000">
            <a:off x="4892040" y="2296079"/>
            <a:ext cx="2819400" cy="324747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Надпись 10"/>
          <p:cNvSpPr txBox="1">
            <a:spLocks noGrp="1" noChangeArrowheads="1"/>
          </p:cNvSpPr>
          <p:nvPr>
            <p:ph type="body" sz="half" idx="2"/>
          </p:nvPr>
        </p:nvSpPr>
        <p:spPr bwMode="auto">
          <a:xfrm>
            <a:off x="2982244" y="5543550"/>
            <a:ext cx="433228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indent="270510" algn="l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4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15.10.1926 - </a:t>
            </a:r>
            <a:r>
              <a:rPr lang="ru-RU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203" y="5647771"/>
            <a:ext cx="1438781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2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9307" y="200455"/>
            <a:ext cx="10452892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Главная функция науки –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снижать неопределённость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среды обитания человечества для повышения его безопасности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771878" y="7756485"/>
            <a:ext cx="6172200" cy="56515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1447800"/>
            <a:ext cx="11029950" cy="276225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Наука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образуется множеством научных теорий, разрабатываемых для снижения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неопределённости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Научная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теория – это развивающаяся целостная совокупность знаний, описывающая и объясняющая определенную группу явлений, дающая обоснование всех выдвинутых положений и сводящая открытые взаимозависимости к единому основанию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адпись 11"/>
          <p:cNvSpPr txBox="1">
            <a:spLocks noChangeArrowheads="1"/>
          </p:cNvSpPr>
          <p:nvPr/>
        </p:nvSpPr>
        <p:spPr bwMode="auto">
          <a:xfrm>
            <a:off x="2435170" y="5423535"/>
            <a:ext cx="32069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Разве ТРИЗ  - наука?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адпись 14"/>
          <p:cNvSpPr txBox="1">
            <a:spLocks noChangeArrowheads="1"/>
          </p:cNvSpPr>
          <p:nvPr/>
        </p:nvSpPr>
        <p:spPr bwMode="auto">
          <a:xfrm>
            <a:off x="7287895" y="5223510"/>
            <a:ext cx="306705" cy="26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non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100" b="1" i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Надпись 13"/>
          <p:cNvSpPr txBox="1">
            <a:spLocks noChangeArrowheads="1"/>
          </p:cNvSpPr>
          <p:nvPr/>
        </p:nvSpPr>
        <p:spPr bwMode="auto">
          <a:xfrm>
            <a:off x="6235700" y="2539960"/>
            <a:ext cx="38754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ТРИЗ – «научная теория?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адпись 16"/>
          <p:cNvSpPr txBox="1">
            <a:spLocks noChangeArrowheads="1"/>
          </p:cNvSpPr>
          <p:nvPr/>
        </p:nvSpPr>
        <p:spPr bwMode="auto">
          <a:xfrm>
            <a:off x="7861935" y="5423535"/>
            <a:ext cx="1388110" cy="153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none" lIns="91440" tIns="45720" rIns="91440" bIns="45720" anchor="t" anchorCtr="0" upright="1">
            <a:spAutoFit/>
          </a:bodyPr>
          <a:lstStyle/>
          <a:p>
            <a:pPr indent="270510" algn="r">
              <a:spcAft>
                <a:spcPts val="0"/>
              </a:spcAft>
            </a:pP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Надпись 18"/>
          <p:cNvSpPr txBox="1">
            <a:spLocks noChangeArrowheads="1"/>
          </p:cNvSpPr>
          <p:nvPr/>
        </p:nvSpPr>
        <p:spPr bwMode="auto">
          <a:xfrm>
            <a:off x="6431052" y="5686911"/>
            <a:ext cx="36784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– А сейчас проверим ТРИЗ на соответствие</a:t>
            </a:r>
            <a:r>
              <a:rPr kumimoji="0" lang="ru-RU" alt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650222"/>
              </p:ext>
            </p:extLst>
          </p:nvPr>
        </p:nvGraphicFramePr>
        <p:xfrm>
          <a:off x="10253344" y="4961602"/>
          <a:ext cx="1062355" cy="1636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r:id="rId3" imgW="974520" imgH="1527480" progId="CorelDRAW.Graphic.11">
                  <p:embed/>
                </p:oleObj>
              </mc:Choice>
              <mc:Fallback>
                <p:oleObj r:id="rId3" imgW="974520" imgH="1527480" progId="CorelDRAW.Graphic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3344" y="4961602"/>
                        <a:ext cx="1062355" cy="16368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336800" y="27622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336800" y="3752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336800" y="56483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10330631" y="19875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0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051290"/>
              </p:ext>
            </p:extLst>
          </p:nvPr>
        </p:nvGraphicFramePr>
        <p:xfrm>
          <a:off x="10189845" y="1952249"/>
          <a:ext cx="1189355" cy="1287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r:id="rId5" imgW="966600" imgH="1050120" progId="CorelDRAW.Graphic.11">
                  <p:embed/>
                </p:oleObj>
              </mc:Choice>
              <mc:Fallback>
                <p:oleObj r:id="rId5" imgW="966600" imgH="1050120" progId="CorelDRAW.Graphic.11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9845" y="1952249"/>
                        <a:ext cx="1189355" cy="12871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04"/>
          <p:cNvSpPr>
            <a:spLocks noChangeArrowheads="1"/>
          </p:cNvSpPr>
          <p:nvPr/>
        </p:nvSpPr>
        <p:spPr bwMode="auto">
          <a:xfrm>
            <a:off x="1759477" y="4938743"/>
            <a:ext cx="2242624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802559"/>
              </p:ext>
            </p:extLst>
          </p:nvPr>
        </p:nvGraphicFramePr>
        <p:xfrm>
          <a:off x="1547882" y="4543424"/>
          <a:ext cx="1184628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r:id="rId7" imgW="966600" imgH="1076760" progId="CorelDRAW.Graphic.11">
                  <p:embed/>
                </p:oleObj>
              </mc:Choice>
              <mc:Fallback>
                <p:oleObj r:id="rId7" imgW="966600" imgH="1076760" progId="CorelDRAW.Graphic.11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82" y="4543424"/>
                        <a:ext cx="1184628" cy="1314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905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1312059" y="219852"/>
            <a:ext cx="97536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Главная функция теории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доказательно объяснять механизм возникновения группы однородных явлений путём вскрытия закономерностей их возникновения и развития. В нашем случае – объяснять решение изобретательских задач.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Надпись 24"/>
          <p:cNvSpPr txBox="1">
            <a:spLocks noChangeArrowheads="1"/>
          </p:cNvSpPr>
          <p:nvPr/>
        </p:nvSpPr>
        <p:spPr bwMode="auto">
          <a:xfrm>
            <a:off x="5401057" y="1532976"/>
            <a:ext cx="4430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Объяснять </a:t>
            </a:r>
            <a:r>
              <a:rPr lang="ru-RU" sz="2000" b="1" i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инсайт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озарение, вдохновение… Ну-ну…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747605" y="2363446"/>
            <a:ext cx="85840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Первоначально теорией была вера в свободу воли. На этой основе были созданы МПиО для придумывания множества предположений. Но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чем больше предположений, тем труднее обнаружить среди них решение.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МПиО наращивали исходную </a:t>
            </a:r>
            <a:r>
              <a:rPr lang="ru-RU" sz="20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неопределённость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 бесконечности.</a:t>
            </a: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Противоречие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было снято с помощью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диалектического материализма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Опираясь на него, ТРИЗ Альтшуллера Г.С. резко снижала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неопределённость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при решении изобретательских задач.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Надпись 20"/>
          <p:cNvSpPr txBox="1">
            <a:spLocks noChangeArrowheads="1"/>
          </p:cNvSpPr>
          <p:nvPr/>
        </p:nvSpPr>
        <p:spPr bwMode="auto">
          <a:xfrm>
            <a:off x="5401057" y="4804040"/>
            <a:ext cx="546682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Философия для тех, кому делать нечего. Нам это не нужно!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Надпись 35"/>
          <p:cNvSpPr txBox="1">
            <a:spLocks noChangeArrowheads="1"/>
          </p:cNvSpPr>
          <p:nvPr/>
        </p:nvSpPr>
        <p:spPr bwMode="auto">
          <a:xfrm>
            <a:off x="1312060" y="5419725"/>
            <a:ext cx="100139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spcAft>
                <a:spcPts val="0"/>
              </a:spcAft>
            </a:pP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38"/>
          <p:cNvSpPr>
            <a:spLocks noChangeArrowheads="1"/>
          </p:cNvSpPr>
          <p:nvPr/>
        </p:nvSpPr>
        <p:spPr bwMode="auto">
          <a:xfrm>
            <a:off x="1475255" y="51243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416512"/>
              </p:ext>
            </p:extLst>
          </p:nvPr>
        </p:nvGraphicFramePr>
        <p:xfrm>
          <a:off x="1865376" y="5052244"/>
          <a:ext cx="1056810" cy="1657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3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76" y="5052244"/>
                        <a:ext cx="1056810" cy="165727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1816"/>
              </p:ext>
            </p:extLst>
          </p:nvPr>
        </p:nvGraphicFramePr>
        <p:xfrm>
          <a:off x="10285232" y="4255766"/>
          <a:ext cx="1165289" cy="2512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4" r:id="rId5" imgW="1191600" imgH="2768040" progId="CorelDRAW.Graphic.11">
                  <p:embed/>
                </p:oleObj>
              </mc:Choice>
              <mc:Fallback>
                <p:oleObj r:id="rId5" imgW="1191600" imgH="2768040" progId="CorelDRAW.Graphic.11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5232" y="4255766"/>
                        <a:ext cx="1165289" cy="25123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2"/>
          <p:cNvSpPr>
            <a:spLocks noChangeArrowheads="1"/>
          </p:cNvSpPr>
          <p:nvPr/>
        </p:nvSpPr>
        <p:spPr bwMode="auto">
          <a:xfrm>
            <a:off x="9831556" y="107988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" name="Надпись 22"/>
          <p:cNvSpPr txBox="1">
            <a:spLocks noChangeArrowheads="1"/>
          </p:cNvSpPr>
          <p:nvPr/>
        </p:nvSpPr>
        <p:spPr bwMode="auto">
          <a:xfrm>
            <a:off x="2577593" y="5569716"/>
            <a:ext cx="4067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indent="270510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Это </a:t>
            </a:r>
            <a:r>
              <a:rPr lang="ru-RU" sz="2000" b="1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тоже  </a:t>
            </a: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философия...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077901"/>
              </p:ext>
            </p:extLst>
          </p:nvPr>
        </p:nvGraphicFramePr>
        <p:xfrm>
          <a:off x="9831556" y="1174966"/>
          <a:ext cx="1234104" cy="1363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5" r:id="rId7" imgW="946440" imgH="1042200" progId="CorelDRAW.Graphic.11">
                  <p:embed/>
                </p:oleObj>
              </mc:Choice>
              <mc:Fallback>
                <p:oleObj r:id="rId7" imgW="946440" imgH="104220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31556" y="1174966"/>
                        <a:ext cx="1234104" cy="136339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87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7300" y="467960"/>
            <a:ext cx="97969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Второстепенные функции</a:t>
            </a: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призваны способствовать выполнению главной: обеспечивать известность, доступность понимания, общественный резонанс от её применения.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Основные функции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обеспечивают осуществление главной. В частности, теория должна располагать аппаратом для получения ожидаемых результатов посредством логических рассуждений или расчётов. </a:t>
            </a:r>
            <a:endParaRPr lang="en-US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Вспомогательные функции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обеспечивают выполнение основных функций. В частности, собирать и описывать факты, а также объединять общим основанием все положения, входящие в состав основных функций.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9389" y="22459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Надпись 19"/>
          <p:cNvSpPr txBox="1">
            <a:spLocks noChangeArrowheads="1"/>
          </p:cNvSpPr>
          <p:nvPr/>
        </p:nvSpPr>
        <p:spPr bwMode="auto">
          <a:xfrm>
            <a:off x="6781800" y="4405123"/>
            <a:ext cx="3190539" cy="741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Проще надо, проще! Народ не поймёт!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адпись 36"/>
          <p:cNvSpPr txBox="1">
            <a:spLocks noChangeArrowheads="1"/>
          </p:cNvSpPr>
          <p:nvPr/>
        </p:nvSpPr>
        <p:spPr bwMode="auto">
          <a:xfrm>
            <a:off x="3421964" y="7313474"/>
            <a:ext cx="100139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spcAft>
                <a:spcPts val="0"/>
              </a:spcAft>
            </a:pP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892575" y="50688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Надпись 53"/>
          <p:cNvSpPr txBox="1">
            <a:spLocks noChangeArrowheads="1"/>
          </p:cNvSpPr>
          <p:nvPr/>
        </p:nvSpPr>
        <p:spPr bwMode="auto">
          <a:xfrm>
            <a:off x="2610418" y="5471797"/>
            <a:ext cx="44761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indent="270510" algn="l">
              <a:spcAft>
                <a:spcPts val="0"/>
              </a:spcAft>
            </a:pPr>
            <a:r>
              <a:rPr lang="ru-RU" sz="14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Хорошие инженеры поймут.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46"/>
          <p:cNvSpPr>
            <a:spLocks noChangeArrowheads="1"/>
          </p:cNvSpPr>
          <p:nvPr/>
        </p:nvSpPr>
        <p:spPr bwMode="auto">
          <a:xfrm>
            <a:off x="2610418" y="50688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889243"/>
              </p:ext>
            </p:extLst>
          </p:nvPr>
        </p:nvGraphicFramePr>
        <p:xfrm>
          <a:off x="1737614" y="4827314"/>
          <a:ext cx="1181294" cy="1847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7" r:id="rId3" imgW="1037160" imgH="1624680" progId="CorelDRAW.Graphic.11">
                  <p:embed/>
                </p:oleObj>
              </mc:Choice>
              <mc:Fallback>
                <p:oleObj r:id="rId3" imgW="1037160" imgH="1624680" progId="CorelDRAW.Graphic.11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7614" y="4827314"/>
                        <a:ext cx="1181294" cy="18476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8"/>
          <p:cNvSpPr>
            <a:spLocks noChangeArrowheads="1"/>
          </p:cNvSpPr>
          <p:nvPr/>
        </p:nvSpPr>
        <p:spPr bwMode="auto">
          <a:xfrm>
            <a:off x="9745828" y="4324455"/>
            <a:ext cx="2079321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090979"/>
              </p:ext>
            </p:extLst>
          </p:nvPr>
        </p:nvGraphicFramePr>
        <p:xfrm>
          <a:off x="9745828" y="3548038"/>
          <a:ext cx="1308404" cy="1415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8" r:id="rId5" imgW="966600" imgH="1050120" progId="CorelDRAW.Graphic.11">
                  <p:embed/>
                </p:oleObj>
              </mc:Choice>
              <mc:Fallback>
                <p:oleObj r:id="rId5" imgW="966600" imgH="1050120" progId="CorelDRAW.Graphic.11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5828" y="3548038"/>
                        <a:ext cx="1308404" cy="1415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769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449" y="124106"/>
            <a:ext cx="1109407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овременная научная теория </a:t>
            </a:r>
            <a:endParaRPr lang="ru-RU" sz="28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состоит из пяти частей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8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Исходные основания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фундаментальные понятия, законы, уравнения, аксиомы и т.п. 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Абстрактная модель предмета теории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К примеру, "абсолютно черное тело", "идеальный газ" и т.п.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Логика теории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совокупность правил и способов доказательства, а также понятийный аппарат.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Установки философские и социокультурные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Они указывают мировоззрение, в рамках которого разрабатывается теория.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0215" indent="-269875" algn="just">
              <a:spcAft>
                <a:spcPts val="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Следствия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Надпись 27"/>
          <p:cNvSpPr txBox="1">
            <a:spLocks noChangeArrowheads="1"/>
          </p:cNvSpPr>
          <p:nvPr/>
        </p:nvSpPr>
        <p:spPr bwMode="auto">
          <a:xfrm>
            <a:off x="4998720" y="4641741"/>
            <a:ext cx="56936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– Этим пусть занимаются философы. Народу нужен просто генератор идей!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Чем больше, тем лучше!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адпись 54"/>
          <p:cNvSpPr txBox="1">
            <a:spLocks noChangeArrowheads="1"/>
          </p:cNvSpPr>
          <p:nvPr/>
        </p:nvSpPr>
        <p:spPr bwMode="auto">
          <a:xfrm>
            <a:off x="979033" y="5638201"/>
            <a:ext cx="49994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indent="270510" algn="r">
              <a:spcAft>
                <a:spcPts val="0"/>
              </a:spcAft>
            </a:pPr>
            <a:r>
              <a:rPr lang="ru-RU" sz="14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Лучшая идея – всегда только одна. Ещё бывает две-три хороших.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270510" algn="r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Прочие – мусор, ошибки.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31594" y="50177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144097"/>
              </p:ext>
            </p:extLst>
          </p:nvPr>
        </p:nvGraphicFramePr>
        <p:xfrm>
          <a:off x="844920" y="5088330"/>
          <a:ext cx="1044839" cy="1638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7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920" y="5088330"/>
                        <a:ext cx="1044839" cy="163849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103952" y="41319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232099"/>
              </p:ext>
            </p:extLst>
          </p:nvPr>
        </p:nvGraphicFramePr>
        <p:xfrm>
          <a:off x="10379238" y="4173177"/>
          <a:ext cx="1308404" cy="1415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r:id="rId5" imgW="966600" imgH="1050120" progId="CorelDRAW.Graphic.11">
                  <p:embed/>
                </p:oleObj>
              </mc:Choice>
              <mc:Fallback>
                <p:oleObj r:id="rId5" imgW="966600" imgH="105012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79238" y="4173177"/>
                        <a:ext cx="1308404" cy="1415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068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7305" y="99536"/>
            <a:ext cx="113417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ТРИЗ Альтшуллера Г.С. 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части научной теории выглядят так: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По п.1.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Исходные основания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отражены в аксиомах: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Теоретической основой ТРИЗ являются законы развития технических систем.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Эти законы можно познать и использовать для сознательного – без множества «пустых» проб – решения изобретательских задач.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Главный закон развития технических систем – стремление к увеличению идеальности.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Процесс решения изобретательской задачи можно рассматривать как выявление, анализ и разрешение технического противоречия.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Современная ТРИЗ превращается в ТРТС – теорию развития технических систем.</a:t>
            </a:r>
            <a:endParaRPr lang="ru-RU" sz="20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841455" y="466897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Надпись 28"/>
          <p:cNvSpPr txBox="1">
            <a:spLocks noChangeArrowheads="1"/>
          </p:cNvSpPr>
          <p:nvPr/>
        </p:nvSpPr>
        <p:spPr bwMode="auto">
          <a:xfrm>
            <a:off x="5096257" y="4997765"/>
            <a:ext cx="56335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– Этим пусть занимаются теоретики. Народу нужны решения и прибыль!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74822" y="51780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717342"/>
              </p:ext>
            </p:extLst>
          </p:nvPr>
        </p:nvGraphicFramePr>
        <p:xfrm>
          <a:off x="710224" y="4982105"/>
          <a:ext cx="1057615" cy="1658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224" y="4982105"/>
                        <a:ext cx="1057615" cy="165853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адпись 55"/>
          <p:cNvSpPr txBox="1">
            <a:spLocks noChangeArrowheads="1"/>
          </p:cNvSpPr>
          <p:nvPr/>
        </p:nvSpPr>
        <p:spPr bwMode="auto">
          <a:xfrm>
            <a:off x="1376574" y="5705651"/>
            <a:ext cx="447558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– Инженерные решения всегда построены на теориях</a:t>
            </a:r>
            <a:r>
              <a:rPr lang="ru-RU" sz="8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934859"/>
              </p:ext>
            </p:extLst>
          </p:nvPr>
        </p:nvGraphicFramePr>
        <p:xfrm>
          <a:off x="10428580" y="4271781"/>
          <a:ext cx="1308404" cy="1415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" r:id="rId5" imgW="966600" imgH="1050120" progId="CorelDRAW.Graphic.11">
                  <p:embed/>
                </p:oleObj>
              </mc:Choice>
              <mc:Fallback>
                <p:oleObj r:id="rId5" imgW="966600" imgH="105012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8580" y="4271781"/>
                        <a:ext cx="1308404" cy="1415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82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7517" y="139421"/>
            <a:ext cx="109246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 ТРИЗ Альтшуллера Г.С.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относятся только те методы РИЗ, 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которые соответствуют её аксиомам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 избежание стихийного псевдо-развития классической ТРИЗ необходимо развивать её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аксиоматику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путём углубления научных знаний о предмете теории. </a:t>
            </a: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Эта работа ведётся в проекте «Энциклопедия ТРИЗ». 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ТРИЗ – для управления знаниями, а не вместо них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Научный подход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позволяет планомерно и рационально развивать ТРИЗ для применения в других областях деятельности человека. И прежде всего – в организации и управлении. </a:t>
            </a:r>
          </a:p>
          <a:p>
            <a:pPr algn="ctr"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ехнические задачи возникают из-за недостатков именно в организации и управлении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37937" y="51334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737734"/>
              </p:ext>
            </p:extLst>
          </p:nvPr>
        </p:nvGraphicFramePr>
        <p:xfrm>
          <a:off x="737937" y="5133474"/>
          <a:ext cx="838200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1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937" y="5133474"/>
                        <a:ext cx="838200" cy="131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адпись 56"/>
          <p:cNvSpPr txBox="1">
            <a:spLocks noChangeArrowheads="1"/>
          </p:cNvSpPr>
          <p:nvPr/>
        </p:nvSpPr>
        <p:spPr bwMode="auto">
          <a:xfrm>
            <a:off x="1576137" y="5538005"/>
            <a:ext cx="38300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4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ТРИЗ пока ещё не добралась до менеджмента и маркетинга</a:t>
            </a:r>
            <a:r>
              <a:rPr lang="ru-RU" sz="14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адпись 60"/>
          <p:cNvSpPr txBox="1">
            <a:spLocks noChangeArrowheads="1"/>
          </p:cNvSpPr>
          <p:nvPr/>
        </p:nvSpPr>
        <p:spPr bwMode="auto">
          <a:xfrm>
            <a:off x="6039853" y="4834425"/>
            <a:ext cx="40185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indent="270510" algn="l">
              <a:spcAft>
                <a:spcPts val="0"/>
              </a:spcAft>
            </a:pPr>
            <a:r>
              <a:rPr lang="ru-RU" sz="14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Если ты такой умный, почему ты не самый главный начальник?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32143" y="435690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065079"/>
              </p:ext>
            </p:extLst>
          </p:nvPr>
        </p:nvGraphicFramePr>
        <p:xfrm>
          <a:off x="10532143" y="4356905"/>
          <a:ext cx="962025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2" r:id="rId5" imgW="537840" imgH="673920" progId="CorelDRAW.Graphic.11">
                  <p:embed/>
                </p:oleObj>
              </mc:Choice>
              <mc:Fallback>
                <p:oleObj r:id="rId5" imgW="537840" imgH="673920" progId="CorelDRAW.Graphic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2143" y="4356905"/>
                        <a:ext cx="962025" cy="118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657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8968" y="0"/>
            <a:ext cx="1126155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п.2.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Предмет теории –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способ решения изобретательской задачи.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Согласно ТРИЗ решение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можно получить в ходе рассуждений («сознательно», пользуясь идеалистическим архаизмом) без проб и ошибок. Это доступно только человеку, способному выстраивать последовательность закономерной смены состояний развивающегося вида техники.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Поэтому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противоречие, как и уровень сложности задачи, – признак недостатка компетентности у человека, решающего задачу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Компетентность же всегда недостаточна, иначе решение возникало бы вместе с задачей.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37937" y="364155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893304"/>
              </p:ext>
            </p:extLst>
          </p:nvPr>
        </p:nvGraphicFramePr>
        <p:xfrm>
          <a:off x="787842" y="3070374"/>
          <a:ext cx="1272605" cy="1995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1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842" y="3070374"/>
                        <a:ext cx="1272605" cy="199567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адпись 57"/>
          <p:cNvSpPr txBox="1">
            <a:spLocks noChangeArrowheads="1"/>
          </p:cNvSpPr>
          <p:nvPr/>
        </p:nvSpPr>
        <p:spPr bwMode="auto">
          <a:xfrm>
            <a:off x="1916362" y="3628491"/>
            <a:ext cx="41796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– Количество проб и </a:t>
            </a:r>
            <a:r>
              <a:rPr lang="ru-RU" sz="2000" b="1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ошибок</a:t>
            </a:r>
          </a:p>
          <a:p>
            <a:pPr algn="r">
              <a:spcAft>
                <a:spcPts val="0"/>
              </a:spcAft>
            </a:pPr>
            <a:r>
              <a:rPr lang="ru-RU" sz="2000" b="1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пропорционально </a:t>
            </a:r>
            <a:endParaRPr lang="ru-RU" sz="2000" b="1" i="1" dirty="0" smtClean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ru-RU" sz="2000" b="1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некомпетентности</a:t>
            </a:r>
            <a:r>
              <a:rPr lang="ru-RU" sz="1400" b="1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219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85516"/>
              </p:ext>
            </p:extLst>
          </p:nvPr>
        </p:nvGraphicFramePr>
        <p:xfrm>
          <a:off x="9882439" y="4079006"/>
          <a:ext cx="1318961" cy="161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2" r:id="rId5" imgW="537840" imgH="673920" progId="CorelDRAW.Graphic.11">
                  <p:embed/>
                </p:oleObj>
              </mc:Choice>
              <mc:Fallback>
                <p:oleObj r:id="rId5" imgW="537840" imgH="673920" progId="CorelDRAW.Graphic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2439" y="4079006"/>
                        <a:ext cx="1318961" cy="161931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адпись 61"/>
          <p:cNvSpPr txBox="1">
            <a:spLocks noChangeArrowheads="1"/>
          </p:cNvSpPr>
          <p:nvPr/>
        </p:nvSpPr>
        <p:spPr bwMode="auto">
          <a:xfrm>
            <a:off x="5583936" y="4774737"/>
            <a:ext cx="45106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14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Самый компетентный – это генеральный директор! </a:t>
            </a:r>
            <a:endParaRPr lang="ru-RU" sz="2000" b="1" i="1" dirty="0" smtClean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0"/>
              </a:spcAft>
            </a:pPr>
            <a:r>
              <a:rPr lang="ru-RU" sz="2000" b="1" i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ошибается! </a:t>
            </a:r>
            <a:endParaRPr lang="ru-RU" sz="2000" b="1" i="1" dirty="0" smtClean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0"/>
              </a:spcAft>
            </a:pPr>
            <a:r>
              <a:rPr lang="ru-RU" sz="2000" b="1" i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определению!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5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5642" y="0"/>
            <a:ext cx="108123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п.3.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Логика теории – это понятийная среда,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рамках которой рассматриваются вопросы,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связанные с предметом теории.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ТРИЗ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Альтшуллера Г.С.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создавалась и должна развиваться на основе диалектического материализма как основы научного метода. Ныне же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одни стараются забыть эту неудобную им часть аксиоматики. Другие открыто предлагают выбросить этот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краеугольный камень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как устаревший хлам.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083" y="3727441"/>
            <a:ext cx="104754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азработка понятийной среды на научной основе началась в 1998 г. как проект «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Энциклопедия ТРИЗ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 А в 2003 г. началась работа над «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Справочником терминов ТРИЗ-ОТСМ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в её составе.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адпись 65"/>
          <p:cNvSpPr txBox="1">
            <a:spLocks noChangeArrowheads="1"/>
          </p:cNvSpPr>
          <p:nvPr/>
        </p:nvSpPr>
        <p:spPr bwMode="auto">
          <a:xfrm>
            <a:off x="2656625" y="2933266"/>
            <a:ext cx="57076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14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Правильно делают! Задачи надо штурмовать, а не философии разводить!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адпись 67"/>
          <p:cNvSpPr txBox="1">
            <a:spLocks noChangeArrowheads="1"/>
          </p:cNvSpPr>
          <p:nvPr/>
        </p:nvSpPr>
        <p:spPr bwMode="auto">
          <a:xfrm>
            <a:off x="1963084" y="5420518"/>
            <a:ext cx="50473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4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Владение точной терминологией – признак профессионализма.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62526" y="47922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596114"/>
              </p:ext>
            </p:extLst>
          </p:nvPr>
        </p:nvGraphicFramePr>
        <p:xfrm>
          <a:off x="962525" y="4439397"/>
          <a:ext cx="1251285" cy="1962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525" y="4439397"/>
                        <a:ext cx="1251285" cy="19622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9480885" y="56765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519052"/>
              </p:ext>
            </p:extLst>
          </p:nvPr>
        </p:nvGraphicFramePr>
        <p:xfrm>
          <a:off x="9480885" y="4555416"/>
          <a:ext cx="1428416" cy="2242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" r:id="rId5" imgW="853920" imgH="1342440" progId="CorelDRAW.Graphic.11">
                  <p:embed/>
                </p:oleObj>
              </mc:Choice>
              <mc:Fallback>
                <p:oleObj r:id="rId5" imgW="853920" imgH="1342440" progId="CorelDRAW.Graphic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0885" y="4555416"/>
                        <a:ext cx="1428416" cy="224228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адпись 68"/>
          <p:cNvSpPr txBox="1">
            <a:spLocks noChangeArrowheads="1"/>
          </p:cNvSpPr>
          <p:nvPr/>
        </p:nvSpPr>
        <p:spPr bwMode="auto">
          <a:xfrm>
            <a:off x="4272742" y="6265553"/>
            <a:ext cx="54376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14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Э-э-… Свобода творчества… м-м-…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63"/>
          <p:cNvSpPr>
            <a:spLocks noChangeArrowheads="1"/>
          </p:cNvSpPr>
          <p:nvPr/>
        </p:nvSpPr>
        <p:spPr bwMode="auto">
          <a:xfrm>
            <a:off x="8001103" y="32541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316672"/>
              </p:ext>
            </p:extLst>
          </p:nvPr>
        </p:nvGraphicFramePr>
        <p:xfrm>
          <a:off x="8364322" y="2257458"/>
          <a:ext cx="1346097" cy="1456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1" r:id="rId7" imgW="966600" imgH="1050120" progId="CorelDRAW.Graphic.11">
                  <p:embed/>
                </p:oleObj>
              </mc:Choice>
              <mc:Fallback>
                <p:oleObj r:id="rId7" imgW="966600" imgH="1050120" progId="CorelDRAW.Graphic.11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4322" y="2257458"/>
                        <a:ext cx="1346097" cy="14567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63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9965" y="220429"/>
            <a:ext cx="114540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п.4.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Установки философские и социокультурные.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Это совокупность норм мировоззрения. Главное отличие современной (п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ост-неклассической) науки –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этика, ответственность за последствия при­менения своих достижений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обросовестное применение ТРИЗ Альтшуллера Г.С. приводит к ЖСТЛ-ТРТЛ, к отрицанию либерализма и культа денег.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00430" marR="899160" algn="ctr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Каждому придётся решать вопрос о своей научной и гражданской смелости.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7048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Отношение к ЖСТЛ-ТРТЛ даёт достаточное представление о нравственном облике человека, его мировоззрении. Это центральный вопрос культуры общества. 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адпись 2"/>
          <p:cNvSpPr txBox="1">
            <a:spLocks noChangeArrowheads="1"/>
          </p:cNvSpPr>
          <p:nvPr/>
        </p:nvSpPr>
        <p:spPr bwMode="auto">
          <a:xfrm>
            <a:off x="1546566" y="4457860"/>
            <a:ext cx="57316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4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Так и отметим: подрыв демократии! Народу это не нужно. А что скажет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мировая общественность?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адпись 62"/>
          <p:cNvSpPr txBox="1">
            <a:spLocks noChangeArrowheads="1"/>
          </p:cNvSpPr>
          <p:nvPr/>
        </p:nvSpPr>
        <p:spPr bwMode="auto">
          <a:xfrm>
            <a:off x="4618327" y="5473523"/>
            <a:ext cx="53021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ЖСТЛ-ТРТЛ полностью согласуются с этикой современной науки.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13347" y="1764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846111"/>
              </p:ext>
            </p:extLst>
          </p:nvPr>
        </p:nvGraphicFramePr>
        <p:xfrm>
          <a:off x="9827727" y="4402971"/>
          <a:ext cx="1267982" cy="1975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9" r:id="rId3" imgW="974520" imgH="1527480" progId="CorelDRAW.Graphic.11">
                  <p:embed/>
                </p:oleObj>
              </mc:Choice>
              <mc:Fallback>
                <p:oleObj r:id="rId3" imgW="974520" imgH="152748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7727" y="4402971"/>
                        <a:ext cx="1267982" cy="197569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16042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3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984217"/>
              </p:ext>
            </p:extLst>
          </p:nvPr>
        </p:nvGraphicFramePr>
        <p:xfrm>
          <a:off x="682926" y="4313857"/>
          <a:ext cx="1385904" cy="1742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0" r:id="rId5" imgW="882000" imgH="1098720" progId="CorelDRAW.Graphic.11">
                  <p:embed/>
                </p:oleObj>
              </mc:Choice>
              <mc:Fallback>
                <p:oleObj r:id="rId5" imgW="882000" imgH="1098720" progId="CorelDRAW.Graphic.11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26" y="4313857"/>
                        <a:ext cx="1385904" cy="17428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449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1896" y="250210"/>
            <a:ext cx="110209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п.5.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Совокупность следствий из теории.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Ряд прикладных технологий ТРИЗ имеют существенный недостаток: вместо уменьшения неопределённости, они повышают её. Этот недостаток хорошо виден в операторе ВПР, потомке оператора РВС.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Должно быть отвергнуто любое предложение по развитию ТРИЗ, способствующее росту неопределённости.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Атавизмы МПиО в ТРИЗ служат формальным основанием для всех, кто норовит «улучшить» и то, и другое. С МПиО получается неплохо. А с ТРИЗ наоборот.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Решения пока нет. Зато есть направления работы.  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адпись 69"/>
          <p:cNvSpPr txBox="1">
            <a:spLocks noChangeArrowheads="1"/>
          </p:cNvSpPr>
          <p:nvPr/>
        </p:nvSpPr>
        <p:spPr bwMode="auto">
          <a:xfrm>
            <a:off x="2225842" y="4796121"/>
            <a:ext cx="5887223" cy="73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Развитие ТРИЗ определяется снижением неопределённости в её технологиях.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адпись 70"/>
          <p:cNvSpPr txBox="1">
            <a:spLocks noChangeArrowheads="1"/>
          </p:cNvSpPr>
          <p:nvPr/>
        </p:nvSpPr>
        <p:spPr bwMode="auto">
          <a:xfrm>
            <a:off x="7389751" y="5739368"/>
            <a:ext cx="2602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– Э-э… м-м-…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23063" y="37200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190895"/>
              </p:ext>
            </p:extLst>
          </p:nvPr>
        </p:nvGraphicFramePr>
        <p:xfrm>
          <a:off x="721896" y="3958251"/>
          <a:ext cx="1503946" cy="2358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1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896" y="3958251"/>
                        <a:ext cx="1503946" cy="2358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420727" y="41896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559634"/>
              </p:ext>
            </p:extLst>
          </p:nvPr>
        </p:nvGraphicFramePr>
        <p:xfrm>
          <a:off x="9821292" y="4585499"/>
          <a:ext cx="1649609" cy="202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2" r:id="rId5" imgW="537840" imgH="673920" progId="CorelDRAW.Graphic.11">
                  <p:embed/>
                </p:oleObj>
              </mc:Choice>
              <mc:Fallback>
                <p:oleObj r:id="rId5" imgW="537840" imgH="673920" progId="CorelDRAW.Graphic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1292" y="4585499"/>
                        <a:ext cx="1649609" cy="20252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292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7252" y="156618"/>
            <a:ext cx="1123749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ТРИЗ выросла из МПиО, </a:t>
            </a: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 ранее наука из религии и суеверий, а химия из алхимии.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Развитие возможностей человека находить новые и более действенные средства и способы решения изобретательских задач наглядно представляется последовательностью </a:t>
            </a:r>
            <a:r>
              <a:rPr lang="en-U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-образных кривых (трендов множества событий). 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Первая кривая образуется пятью уровнями </a:t>
            </a:r>
            <a:r>
              <a:rPr lang="ru-RU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суб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-кривых: </a:t>
            </a:r>
          </a:p>
          <a:p>
            <a:pPr indent="356235"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 – беспорядочный поиск и перебор способов; </a:t>
            </a:r>
          </a:p>
          <a:p>
            <a:pPr indent="356235"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2 – замена натурной проверки идей мысленным моделированием; </a:t>
            </a:r>
          </a:p>
          <a:p>
            <a:pPr indent="356235"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3 – методы упорядоченного поиска идей типа мозгового штурма: </a:t>
            </a:r>
          </a:p>
          <a:p>
            <a:pPr indent="356235" algn="just"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– методы упорядоченного поиска и перебора идей типа морфологического анализа (предшественник приёмов разрешения ТП); </a:t>
            </a:r>
          </a:p>
          <a:p>
            <a:pPr indent="356235"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– приёмы разрешения ТП (предшественник ТРИЗ).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 flipV="1">
            <a:off x="830178" y="4608094"/>
            <a:ext cx="149866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973668"/>
              </p:ext>
            </p:extLst>
          </p:nvPr>
        </p:nvGraphicFramePr>
        <p:xfrm>
          <a:off x="830179" y="4160511"/>
          <a:ext cx="3922295" cy="2400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7" r:id="rId3" imgW="2390775" imgH="1476375" progId="CorelDRAW.Graphic.11">
                  <p:embed/>
                </p:oleObj>
              </mc:Choice>
              <mc:Fallback>
                <p:oleObj r:id="rId3" imgW="2390775" imgH="1476375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179" y="4160511"/>
                        <a:ext cx="3922295" cy="2400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адпись 3"/>
          <p:cNvSpPr txBox="1">
            <a:spLocks noChangeArrowheads="1"/>
          </p:cNvSpPr>
          <p:nvPr/>
        </p:nvSpPr>
        <p:spPr bwMode="auto">
          <a:xfrm>
            <a:off x="6396788" y="4369231"/>
            <a:ext cx="384207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Н-да… как не дёргайся, а всё равно загнёшься.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вдохновляет….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Надпись 72"/>
          <p:cNvSpPr txBox="1">
            <a:spLocks noChangeArrowheads="1"/>
          </p:cNvSpPr>
          <p:nvPr/>
        </p:nvSpPr>
        <p:spPr bwMode="auto">
          <a:xfrm>
            <a:off x="5870741" y="5696775"/>
            <a:ext cx="45199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Расти над собой надо.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Диалектику учить, ТРИЗ, ТРТЛ...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502446" y="510139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518417"/>
              </p:ext>
            </p:extLst>
          </p:nvPr>
        </p:nvGraphicFramePr>
        <p:xfrm>
          <a:off x="4809940" y="4812858"/>
          <a:ext cx="1211862" cy="1907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8" r:id="rId5" imgW="1392840" imgH="2193120" progId="CorelDRAW.Graphic.11">
                  <p:embed/>
                </p:oleObj>
              </mc:Choice>
              <mc:Fallback>
                <p:oleObj r:id="rId5" imgW="1392840" imgH="2193120" progId="CorelDRAW.Graphic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9940" y="4812858"/>
                        <a:ext cx="1211862" cy="190738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5"/>
          <p:cNvSpPr>
            <a:spLocks noChangeArrowheads="1"/>
          </p:cNvSpPr>
          <p:nvPr/>
        </p:nvSpPr>
        <p:spPr bwMode="auto">
          <a:xfrm>
            <a:off x="9906000" y="3691787"/>
            <a:ext cx="2487660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751008"/>
              </p:ext>
            </p:extLst>
          </p:nvPr>
        </p:nvGraphicFramePr>
        <p:xfrm>
          <a:off x="9906000" y="3691788"/>
          <a:ext cx="1282700" cy="196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9" r:id="rId7" imgW="874440" imgH="1345680" progId="CorelDRAW.Graphic.11">
                  <p:embed/>
                </p:oleObj>
              </mc:Choice>
              <mc:Fallback>
                <p:oleObj r:id="rId7" imgW="874440" imgH="1345680" progId="CorelDRAW.Graphic.11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0" y="3691788"/>
                        <a:ext cx="1282700" cy="19629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82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1894" y="439886"/>
            <a:ext cx="1093670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Первый и второй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уровни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это беспорядочные пробы и ошибки, постепенно превращающиеся в опыт («здравый смысл»).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</a:pPr>
            <a:endParaRPr lang="ru-RU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Третий и четвертый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 это способы упорядочения проб и ошибок. </a:t>
            </a:r>
          </a:p>
          <a:p>
            <a:pPr algn="just">
              <a:spcAft>
                <a:spcPts val="0"/>
              </a:spcAft>
            </a:pP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Пятый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переходной от МПиО к ТРИЗ: окончание первой кривой и переход ко второй кривой: возникновения и развития научного метода с отказом от перебора. Намечается снижение неопределённости в методах поиска решения задач. </a:t>
            </a:r>
            <a:endParaRPr lang="ru-RU" sz="20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13610" y="33327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55421"/>
              </p:ext>
            </p:extLst>
          </p:nvPr>
        </p:nvGraphicFramePr>
        <p:xfrm>
          <a:off x="613610" y="3332747"/>
          <a:ext cx="3753034" cy="2863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2" r:id="rId3" imgW="914400" imgH="914400" progId="CorelDRAW.Graphic.11">
                  <p:embed/>
                </p:oleObj>
              </mc:Choice>
              <mc:Fallback>
                <p:oleObj r:id="rId3" imgW="914400" imgH="91440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610" y="3332747"/>
                        <a:ext cx="3753034" cy="28635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926053" y="303839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848726" y="513960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Надпись 43"/>
          <p:cNvSpPr txBox="1">
            <a:spLocks noChangeArrowheads="1"/>
          </p:cNvSpPr>
          <p:nvPr/>
        </p:nvSpPr>
        <p:spPr bwMode="auto">
          <a:xfrm>
            <a:off x="6149957" y="5439949"/>
            <a:ext cx="45952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Жили раньше без диалектики…  Колесо изобрели, парус, машины, ракеты…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7"/>
          <p:cNvSpPr>
            <a:spLocks noChangeArrowheads="1"/>
          </p:cNvSpPr>
          <p:nvPr/>
        </p:nvSpPr>
        <p:spPr bwMode="auto">
          <a:xfrm>
            <a:off x="4629650" y="513960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809569"/>
              </p:ext>
            </p:extLst>
          </p:nvPr>
        </p:nvGraphicFramePr>
        <p:xfrm>
          <a:off x="4665333" y="4875366"/>
          <a:ext cx="1185934" cy="1599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3" r:id="rId5" imgW="874440" imgH="1180440" progId="CorelDRAW.Graphic.11">
                  <p:embed/>
                </p:oleObj>
              </mc:Choice>
              <mc:Fallback>
                <p:oleObj r:id="rId5" imgW="874440" imgH="1180440" progId="CorelDRAW.Graphic.11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5333" y="4875366"/>
                        <a:ext cx="1185934" cy="15992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647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0305" y="356444"/>
            <a:ext cx="85196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второй кривой (подобной первой) тоже выявлено пять уровней: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–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АРИЗ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–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классическая ТРИЗ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(АРИЗ, дополненный прикладными технологиями);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Резкое снижение 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неопределённости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путём разработки </a:t>
            </a:r>
            <a:r>
              <a:rPr lang="ru-RU" sz="2000" spc="-2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алгоритмов на основе объективных закономерностей. </a:t>
            </a:r>
          </a:p>
          <a:p>
            <a:pPr algn="just"/>
            <a:r>
              <a:rPr lang="ru-RU" sz="2000" spc="-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spc="-2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RU" sz="2000" spc="-2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 снижение тормозится прикладными технологиями, повышающими неопределённость вопреки ожидаемому «свёртыванию».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74558" y="328462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534684"/>
              </p:ext>
            </p:extLst>
          </p:nvPr>
        </p:nvGraphicFramePr>
        <p:xfrm>
          <a:off x="1481338" y="3742829"/>
          <a:ext cx="1394895" cy="2187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3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338" y="3742829"/>
                        <a:ext cx="1394895" cy="21874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686800" y="350386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адпись 91"/>
          <p:cNvSpPr txBox="1">
            <a:spLocks noChangeArrowheads="1"/>
          </p:cNvSpPr>
          <p:nvPr/>
        </p:nvSpPr>
        <p:spPr bwMode="auto">
          <a:xfrm>
            <a:off x="2823349" y="4459867"/>
            <a:ext cx="2267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Обойдёмся!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адпись 75"/>
          <p:cNvSpPr txBox="1">
            <a:spLocks noChangeArrowheads="1"/>
          </p:cNvSpPr>
          <p:nvPr/>
        </p:nvSpPr>
        <p:spPr bwMode="auto">
          <a:xfrm>
            <a:off x="5224957" y="3795952"/>
            <a:ext cx="51700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14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Отлично! Всё же без генератора идей вашей ТРИЗ не обойтись.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9765791" y="2537372"/>
            <a:ext cx="2584035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5817815"/>
              </p:ext>
            </p:extLst>
          </p:nvPr>
        </p:nvGraphicFramePr>
        <p:xfrm>
          <a:off x="9975927" y="2881736"/>
          <a:ext cx="1473708" cy="1594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4" r:id="rId5" imgW="966600" imgH="1050120" progId="CorelDRAW.Graphic.11">
                  <p:embed/>
                </p:oleObj>
              </mc:Choice>
              <mc:Fallback>
                <p:oleObj r:id="rId5" imgW="966600" imgH="1050120" progId="CorelDRAW.Graphic.11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75927" y="2881736"/>
                        <a:ext cx="1473708" cy="15948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292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4590" y="789894"/>
            <a:ext cx="91268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неклассическая ТРИЗ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(управление процессами вместо объектов);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Завершение классической ТРИЗ и начало перехода к ТСПМ (теории </a:t>
            </a:r>
            <a:r>
              <a:rPr lang="ru-RU" sz="200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системно-процессного моделирования).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Переход к операциям над процессами ещё далёк от завершения. Тем не менее, он позволит справиться с ростом неопределённости, отмеченной во втором уровне. </a:t>
            </a:r>
          </a:p>
          <a:p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Как и когда это удастся сделать – пока не ясно.</a:t>
            </a:r>
            <a:r>
              <a:rPr lang="ru-RU" sz="2000" spc="-1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988968" y="235818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Надпись 76"/>
          <p:cNvSpPr txBox="1">
            <a:spLocks noChangeArrowheads="1"/>
          </p:cNvSpPr>
          <p:nvPr/>
        </p:nvSpPr>
        <p:spPr bwMode="auto">
          <a:xfrm>
            <a:off x="6412993" y="3232512"/>
            <a:ext cx="18647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Хи-хи-хи…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8766048" y="279255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828978"/>
              </p:ext>
            </p:extLst>
          </p:nvPr>
        </p:nvGraphicFramePr>
        <p:xfrm>
          <a:off x="8277727" y="2546420"/>
          <a:ext cx="1267968" cy="1372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r:id="rId3" imgW="966600" imgH="1050120" progId="CorelDRAW.Graphic.11">
                  <p:embed/>
                </p:oleObj>
              </mc:Choice>
              <mc:Fallback>
                <p:oleObj r:id="rId3" imgW="966600" imgH="1050120" progId="CorelDRAW.Graphic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7727" y="2546420"/>
                        <a:ext cx="1267968" cy="13721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80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6817" y="740622"/>
            <a:ext cx="76748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–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ТСПМ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Н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еклассическая ТРИЗ является частью ТСПМ. </a:t>
            </a:r>
          </a:p>
          <a:p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ТСПМ пока в состоянии становления. </a:t>
            </a:r>
          </a:p>
          <a:p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Предполагается, что она внесёт </a:t>
            </a:r>
            <a:r>
              <a:rPr lang="ru-RU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алгоритмичность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решения задач во все области человеческой деятельности.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адпись 80"/>
          <p:cNvSpPr txBox="1">
            <a:spLocks noChangeArrowheads="1"/>
          </p:cNvSpPr>
          <p:nvPr/>
        </p:nvSpPr>
        <p:spPr bwMode="auto">
          <a:xfrm>
            <a:off x="2432786" y="3421327"/>
            <a:ext cx="48702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1400" b="1" i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Ещё с ТРИЗ не справились, а уже на какую-то ТСПМ </a:t>
            </a:r>
            <a:r>
              <a:rPr lang="ru-RU" sz="2000" b="1" i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замахнулись...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348379" y="20017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6547104" y="22133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752598"/>
              </p:ext>
            </p:extLst>
          </p:nvPr>
        </p:nvGraphicFramePr>
        <p:xfrm>
          <a:off x="7303008" y="2583453"/>
          <a:ext cx="1587333" cy="1717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4" r:id="rId3" imgW="966600" imgH="1050120" progId="CorelDRAW.Graphic.11">
                  <p:embed/>
                </p:oleObj>
              </mc:Choice>
              <mc:Fallback>
                <p:oleObj r:id="rId3" imgW="966600" imgH="1050120" progId="CorelDRAW.Graphic.11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3008" y="2583453"/>
                        <a:ext cx="1587333" cy="17177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30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4715" y="788012"/>
            <a:ext cx="98658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 –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ОТСМ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Пятый уровень, ОТСМ – это ИКР всей последовательности. Пока существует только в виде смутных предположений и </a:t>
            </a:r>
            <a:r>
              <a:rPr lang="ru-RU" sz="2000" b="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глобз</a:t>
            </a: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под разными названиями. </a:t>
            </a:r>
          </a:p>
          <a:p>
            <a:pPr indent="356235" algn="just">
              <a:spcAft>
                <a:spcPts val="0"/>
              </a:spcAft>
            </a:pPr>
            <a:r>
              <a:rPr lang="ru-RU" sz="2000" b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Ожидается, что ТСПМ придаст человеку способность видеть новое явление вместе с механизмом его возникновения, с предшествующей и последующей историей.</a:t>
            </a:r>
            <a:endParaRPr lang="ru-RU" sz="20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441" y="2237873"/>
            <a:ext cx="194255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446541"/>
              </p:ext>
            </p:extLst>
          </p:nvPr>
        </p:nvGraphicFramePr>
        <p:xfrm>
          <a:off x="1508258" y="3539110"/>
          <a:ext cx="1335505" cy="2094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9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258" y="3539110"/>
                        <a:ext cx="1335505" cy="20943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адпись 94"/>
          <p:cNvSpPr txBox="1">
            <a:spLocks noChangeArrowheads="1"/>
          </p:cNvSpPr>
          <p:nvPr/>
        </p:nvSpPr>
        <p:spPr bwMode="auto">
          <a:xfrm>
            <a:off x="2808317" y="4232324"/>
            <a:ext cx="2663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Лем – известный провидец</a:t>
            </a:r>
            <a:r>
              <a:rPr lang="ru-RU" sz="2000" b="1" i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адпись 81"/>
          <p:cNvSpPr txBox="1">
            <a:spLocks noChangeArrowheads="1"/>
          </p:cNvSpPr>
          <p:nvPr/>
        </p:nvSpPr>
        <p:spPr bwMode="auto">
          <a:xfrm>
            <a:off x="4834918" y="3366649"/>
            <a:ext cx="43915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ru-RU" sz="2000" b="1" i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Перечитался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С. </a:t>
            </a:r>
            <a:r>
              <a:rPr lang="ru-RU" sz="2000" b="1" i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Лема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вообразил себя </a:t>
            </a:r>
            <a:r>
              <a:rPr lang="ru-RU" sz="2000" b="1" i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Лимфатером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348538" y="201153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9563100" y="2072208"/>
            <a:ext cx="234522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744658"/>
              </p:ext>
            </p:extLst>
          </p:nvPr>
        </p:nvGraphicFramePr>
        <p:xfrm>
          <a:off x="9226444" y="2919654"/>
          <a:ext cx="1337510" cy="1447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0" r:id="rId5" imgW="966600" imgH="1050120" progId="CorelDRAW.Graphic.11">
                  <p:embed/>
                </p:oleObj>
              </mc:Choice>
              <mc:Fallback>
                <p:oleObj r:id="rId5" imgW="966600" imgH="1050120" progId="CorelDRAW.Graphic.11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6444" y="2919654"/>
                        <a:ext cx="1337510" cy="14474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783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8010" y="512893"/>
            <a:ext cx="8771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Сколько будет ещё кривых и </a:t>
            </a:r>
            <a:r>
              <a:rPr lang="ru-RU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суб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-кривых разных уровней – пока неизвестно даже предположительно.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Нам остаётся только, держаться аксиоматики,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работать и продумывать признаки ИКР.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71600" y="21656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4514871"/>
              </p:ext>
            </p:extLst>
          </p:nvPr>
        </p:nvGraphicFramePr>
        <p:xfrm>
          <a:off x="1371599" y="2165684"/>
          <a:ext cx="3260475" cy="4006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0" r:id="rId3" imgW="1812960" imgH="2230920" progId="CorelDRAW.Graphic.11">
                  <p:embed/>
                </p:oleObj>
              </mc:Choice>
              <mc:Fallback>
                <p:oleObj r:id="rId3" imgW="1812960" imgH="22309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599" y="2165684"/>
                        <a:ext cx="3260475" cy="40065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233737" y="4857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928357"/>
              </p:ext>
            </p:extLst>
          </p:nvPr>
        </p:nvGraphicFramePr>
        <p:xfrm>
          <a:off x="4920916" y="4024803"/>
          <a:ext cx="1613996" cy="2531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1" r:id="rId5" imgW="1392840" imgH="2193120" progId="CorelDRAW.Graphic.11">
                  <p:embed/>
                </p:oleObj>
              </mc:Choice>
              <mc:Fallback>
                <p:oleObj r:id="rId5" imgW="1392840" imgH="2193120" progId="CorelDRAW.Graphic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0916" y="4024803"/>
                        <a:ext cx="1613996" cy="25310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адпись 5"/>
          <p:cNvSpPr txBox="1">
            <a:spLocks noChangeArrowheads="1"/>
          </p:cNvSpPr>
          <p:nvPr/>
        </p:nvSpPr>
        <p:spPr bwMode="auto">
          <a:xfrm>
            <a:off x="6365347" y="4869434"/>
            <a:ext cx="42538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Познание бесконечно!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адпись 6"/>
          <p:cNvSpPr txBox="1">
            <a:spLocks noChangeArrowheads="1"/>
          </p:cNvSpPr>
          <p:nvPr/>
        </p:nvSpPr>
        <p:spPr bwMode="auto">
          <a:xfrm>
            <a:off x="6534912" y="3135244"/>
            <a:ext cx="30422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l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Опять </a:t>
            </a:r>
            <a:r>
              <a:rPr lang="ru-RU" sz="2000" b="1" i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эти кривые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0"/>
              </a:spcAft>
            </a:pPr>
            <a:r>
              <a:rPr lang="ru-RU" sz="2000" b="1" i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Кривая дорожка в 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никуда.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577137" y="233061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061692"/>
              </p:ext>
            </p:extLst>
          </p:nvPr>
        </p:nvGraphicFramePr>
        <p:xfrm>
          <a:off x="9577137" y="2330617"/>
          <a:ext cx="1529775" cy="1878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2" r:id="rId7" imgW="537840" imgH="673920" progId="CorelDRAW.Graphic.11">
                  <p:embed/>
                </p:oleObj>
              </mc:Choice>
              <mc:Fallback>
                <p:oleObj r:id="rId7" imgW="537840" imgH="673920" progId="CorelDRAW.Graphic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7137" y="2330617"/>
                        <a:ext cx="1529775" cy="187814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50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2420" y="246291"/>
            <a:ext cx="1052763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 ближайшем будущем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ТРИЗ Альтшуллера Г.С. имеет будущее, если не отступать от её основ. Но под благовидными предлогами отступили. А хорошо известно, что верховенство тактических задач над задачами стратегическими – признак провальной организации дела. Поэтому закономерно, что вместо одного направления в работе по организации и развитию ТРИЗ возникли три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«</a:t>
            </a:r>
            <a:r>
              <a:rPr lang="ru-RU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Химеризация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ТРИЗ с МПиО. Самое простое и вероятное.</a:t>
            </a:r>
          </a:p>
          <a:p>
            <a:pPr algn="just">
              <a:spcAft>
                <a:spcPts val="0"/>
              </a:spcAft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Aft>
                <a:spcPts val="0"/>
              </a:spcAft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«Махновщина». Труднее, но заманчивое.</a:t>
            </a:r>
          </a:p>
          <a:p>
            <a:pPr algn="just">
              <a:spcAft>
                <a:spcPts val="0"/>
              </a:spcAft>
              <a:tabLst>
                <a:tab pos="540385" algn="l"/>
              </a:tabLst>
            </a:pPr>
            <a:endParaRPr lang="ru-RU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Развитие полноценной научной теории широкого применения. Направление многообещающее, но без «пряников» в ближайшем будущем.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648982"/>
              </p:ext>
            </p:extLst>
          </p:nvPr>
        </p:nvGraphicFramePr>
        <p:xfrm>
          <a:off x="411914" y="4647496"/>
          <a:ext cx="1404694" cy="2202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9" r:id="rId3" imgW="1392840" imgH="2193120" progId="CorelDRAW.Graphic.11">
                  <p:embed/>
                </p:oleObj>
              </mc:Choice>
              <mc:Fallback>
                <p:oleObj r:id="rId3" imgW="1392840" imgH="219312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914" y="4647496"/>
                        <a:ext cx="1404694" cy="22028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адпись 87"/>
          <p:cNvSpPr txBox="1">
            <a:spLocks noChangeArrowheads="1"/>
          </p:cNvSpPr>
          <p:nvPr/>
        </p:nvSpPr>
        <p:spPr bwMode="auto">
          <a:xfrm>
            <a:off x="1816608" y="5397107"/>
            <a:ext cx="396557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sz="20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План третьего направления в самых общих чертах и представлен в докладе.</a:t>
            </a:r>
            <a:r>
              <a:rPr lang="ru-RU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адпись 89"/>
          <p:cNvSpPr txBox="1">
            <a:spLocks noChangeArrowheads="1"/>
          </p:cNvSpPr>
          <p:nvPr/>
        </p:nvSpPr>
        <p:spPr bwMode="auto">
          <a:xfrm>
            <a:off x="5882488" y="5669665"/>
            <a:ext cx="43443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А когда будет прибыль?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«Нема грошей – нема </a:t>
            </a:r>
            <a:r>
              <a:rPr lang="ru-RU" sz="2000" b="1" i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кохання</a:t>
            </a:r>
            <a:r>
              <a:rPr lang="ru-RU" sz="20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226842" y="42782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6754"/>
              </p:ext>
            </p:extLst>
          </p:nvPr>
        </p:nvGraphicFramePr>
        <p:xfrm>
          <a:off x="10226841" y="4786064"/>
          <a:ext cx="1324978" cy="162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0" r:id="rId5" imgW="537840" imgH="673920" progId="CorelDRAW.Graphic.11">
                  <p:embed/>
                </p:oleObj>
              </mc:Choice>
              <mc:Fallback>
                <p:oleObj r:id="rId5" imgW="537840" imgH="673920" progId="CorelDRAW.Graphic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6841" y="4786064"/>
                        <a:ext cx="1324978" cy="16267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773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578" y="238660"/>
            <a:ext cx="109006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Послесловие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Теперь о главном: о заказчике (инженере, предприятии, стране, человечестве). 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Заказчики тоже проходят пять уровней развития организации своей деятельности.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Начинают многие, но 1-й уровень не проходят 70-80%. 2-й – столько же от остатка. И т.д. 5-го уровня (вершины «пирамиды») достигают немногие, ибо только на 4-м уровне начинают понимать: сколько не учись, всегда будешь позади тех, у кого учишься. 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Решающее конкурентное преимущество для 5-го уровня – это умение вырабатывать новые знания и идеи. В нужное время, в нужном количестве и нужного качества.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Поэтому только немногим нужны высокие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технологии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ТРИЗ и, тем более, ТСПМ.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Почти все заказчики находятся на низших уровнях «пирамиды». Им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достаточны только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примитивные технологии первой кривой.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119937" y="372979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683520"/>
              </p:ext>
            </p:extLst>
          </p:nvPr>
        </p:nvGraphicFramePr>
        <p:xfrm>
          <a:off x="8798700" y="3729789"/>
          <a:ext cx="2161908" cy="2936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r:id="rId3" imgW="3415873" imgH="4647619" progId="CorelPhotoPaint.Image.11">
                  <p:embed/>
                </p:oleObj>
              </mc:Choice>
              <mc:Fallback>
                <p:oleObj r:id="rId3" imgW="3415873" imgH="4647619" progId="CorelPhotoPaint.Image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8700" y="3729789"/>
                        <a:ext cx="2161908" cy="29366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01578" y="4525365"/>
            <a:ext cx="3946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Королёв </a:t>
            </a:r>
          </a:p>
          <a:p>
            <a:pPr marL="457200" algn="just">
              <a:spcAft>
                <a:spcPts val="0"/>
              </a:spcAft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Владимир Александрович </a:t>
            </a:r>
          </a:p>
          <a:p>
            <a:pPr marL="457200" algn="just">
              <a:spcAft>
                <a:spcPts val="0"/>
              </a:spcAft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Киев</a:t>
            </a:r>
          </a:p>
          <a:p>
            <a:pPr marL="457200">
              <a:tabLst>
                <a:tab pos="540385" algn="l"/>
              </a:tabLs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25.09.2015 г.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just">
              <a:spcAft>
                <a:spcPts val="0"/>
              </a:spcAft>
              <a:tabLst>
                <a:tab pos="540385" algn="l"/>
              </a:tabLst>
            </a:pPr>
            <a:r>
              <a:rPr lang="en-US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vladimir</a:t>
            </a:r>
            <a:r>
              <a:rPr lang="ru-RU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@</a:t>
            </a:r>
            <a:r>
              <a:rPr lang="en-US" sz="2000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korolev</a:t>
            </a:r>
            <a:r>
              <a:rPr lang="ru-RU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.</a:t>
            </a:r>
            <a:r>
              <a:rPr lang="en-US" sz="2000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kiev</a:t>
            </a:r>
            <a:r>
              <a:rPr lang="ru-RU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.</a:t>
            </a:r>
            <a:r>
              <a:rPr lang="en-US" sz="2000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ua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 marL="457200" algn="just">
              <a:spcAft>
                <a:spcPts val="0"/>
              </a:spcAft>
              <a:tabLst>
                <a:tab pos="540385" algn="l"/>
              </a:tabLst>
            </a:pPr>
            <a:r>
              <a:rPr lang="en-US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</a:t>
            </a:r>
            <a:r>
              <a:rPr lang="ru-RU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://</a:t>
            </a:r>
            <a:r>
              <a:rPr lang="en-US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www</a:t>
            </a:r>
            <a:r>
              <a:rPr lang="ru-RU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.</a:t>
            </a:r>
            <a:r>
              <a:rPr lang="en-US" sz="2000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triz</a:t>
            </a:r>
            <a:r>
              <a:rPr lang="ru-RU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.</a:t>
            </a:r>
            <a:r>
              <a:rPr lang="en-US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org</a:t>
            </a:r>
            <a:r>
              <a:rPr lang="ru-RU" sz="20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.</a:t>
            </a:r>
            <a:r>
              <a:rPr lang="en-US" sz="2000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ua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06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1050</Words>
  <Application>Microsoft Office PowerPoint</Application>
  <PresentationFormat>Широкоэкранный</PresentationFormat>
  <Paragraphs>186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Times New Roman</vt:lpstr>
      <vt:lpstr>Тема Office</vt:lpstr>
      <vt:lpstr>CorelDRAW.Graphic.11</vt:lpstr>
      <vt:lpstr>CorelPhotoPaint.Image.11</vt:lpstr>
      <vt:lpstr>Развитие ТРИЗ как научной теории  К ежегодной научно-практической конференции  «Три поколения ТРИЗ»  Развитие ТРИЗ: идеология, направления, находки Памяти Генриха Сауловича Альтшуллера Санкт-Петербург, 17-18 октября 2015 г.</vt:lpstr>
      <vt:lpstr>Главная функция науки – снижать неопределённость среды обитания человечества для повышения его безопасности.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ТРИЗ как научной теории  К ежегодной научно-практической конференции  «Три поколения ТРИЗ»  Развитие ТРИЗ: идеология, направления, находки Памяти Генриха Сауловича Альтшуллера Санкт-Петербург, 17-18 октября 2015 г.</dc:title>
  <dc:creator>Korolev Vladimir</dc:creator>
  <cp:lastModifiedBy>Korolev Vladimir</cp:lastModifiedBy>
  <cp:revision>55</cp:revision>
  <dcterms:created xsi:type="dcterms:W3CDTF">2015-10-05T11:15:18Z</dcterms:created>
  <dcterms:modified xsi:type="dcterms:W3CDTF">2015-10-16T07:21:37Z</dcterms:modified>
</cp:coreProperties>
</file>